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UNIT 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Attitude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2171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2920" y="381000"/>
            <a:ext cx="8183880" cy="5715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Meaning and Definition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dirty="0"/>
              <a:t>It reflects how one feels about something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According to Munn “Attitudes are learned predispositions towards aspects of our environment. </a:t>
            </a:r>
            <a:r>
              <a:rPr lang="en-US" dirty="0" smtClean="0"/>
              <a:t>They may </a:t>
            </a:r>
            <a:r>
              <a:rPr lang="en-US" dirty="0"/>
              <a:t>be positively or negatively directed towards certain people, service to institutions”.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“Persistent tendency to feel and behave </a:t>
            </a:r>
            <a:r>
              <a:rPr lang="en-US" dirty="0" smtClean="0"/>
              <a:t>in </a:t>
            </a:r>
            <a:r>
              <a:rPr lang="en-US" dirty="0"/>
              <a:t>particular way towards some object, person or events”.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CA" dirty="0" smtClean="0"/>
              <a:t>“</a:t>
            </a:r>
            <a:r>
              <a:rPr lang="en-CA" dirty="0"/>
              <a:t>Attitudes are evaluative statements either favourable or unfavourable </a:t>
            </a:r>
            <a:r>
              <a:rPr lang="en-CA" dirty="0" smtClean="0"/>
              <a:t>concerning</a:t>
            </a:r>
            <a:r>
              <a:rPr lang="en-US" dirty="0" smtClean="0"/>
              <a:t> </a:t>
            </a:r>
            <a:r>
              <a:rPr lang="en-CA" dirty="0" smtClean="0"/>
              <a:t>objects</a:t>
            </a:r>
            <a:r>
              <a:rPr lang="en-CA" dirty="0"/>
              <a:t>, people or events. They reflect how one feels about something”.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120128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04800"/>
            <a:ext cx="818388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000" b="1" dirty="0"/>
              <a:t>The salient features which contribute to the meaning of attitudes are</a:t>
            </a:r>
            <a:r>
              <a:rPr lang="en-CA" sz="2000" b="1" dirty="0" smtClean="0"/>
              <a:t>: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CA" sz="2000" dirty="0" smtClean="0"/>
              <a:t>  i. Attitudes </a:t>
            </a:r>
            <a:r>
              <a:rPr lang="en-CA" sz="2000" dirty="0"/>
              <a:t>refer to feelings and beliefs of individuals or groups of individuals</a:t>
            </a:r>
            <a:r>
              <a:rPr lang="en-CA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CA" sz="2000" dirty="0" smtClean="0"/>
              <a:t>  ii. The </a:t>
            </a:r>
            <a:r>
              <a:rPr lang="en-CA" sz="2000" dirty="0"/>
              <a:t>feelings and beliefs are directed towards other people, objects or  ideas</a:t>
            </a:r>
            <a:r>
              <a:rPr lang="en-CA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CA" sz="2000" dirty="0" smtClean="0"/>
              <a:t>  iii. Attitudes </a:t>
            </a:r>
            <a:r>
              <a:rPr lang="en-CA" sz="2000" dirty="0"/>
              <a:t>tend to result in behaviour or action</a:t>
            </a:r>
            <a:r>
              <a:rPr lang="en-CA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CA" sz="2000" dirty="0" smtClean="0"/>
              <a:t>  iv. Attitude </a:t>
            </a:r>
            <a:r>
              <a:rPr lang="en-CA" sz="2000" dirty="0"/>
              <a:t>can fall anywhere along a continuum from very favourable to </a:t>
            </a:r>
            <a:r>
              <a:rPr lang="en-CA" sz="2000" dirty="0" smtClean="0"/>
              <a:t>very</a:t>
            </a:r>
            <a:r>
              <a:rPr lang="en-US" sz="2000" dirty="0"/>
              <a:t> </a:t>
            </a:r>
            <a:r>
              <a:rPr lang="en-CA" sz="2000" dirty="0" smtClean="0"/>
              <a:t>unfavourable.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CA" sz="2000" dirty="0" smtClean="0"/>
              <a:t>  v.  Attitudes </a:t>
            </a:r>
            <a:r>
              <a:rPr lang="en-CA" sz="2000" dirty="0"/>
              <a:t>endure</a:t>
            </a:r>
            <a:r>
              <a:rPr lang="en-CA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CA" sz="2000" dirty="0" smtClean="0"/>
              <a:t>  vi. All </a:t>
            </a:r>
            <a:r>
              <a:rPr lang="en-CA" sz="2000" dirty="0"/>
              <a:t>people, irrespective of their status or intelligence, hold attitudes.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1346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15000"/>
          </a:xfrm>
        </p:spPr>
        <p:txBody>
          <a:bodyPr/>
          <a:lstStyle/>
          <a:p>
            <a:r>
              <a:rPr lang="en-US" b="1" u="sng" dirty="0" smtClean="0">
                <a:latin typeface="Arial" pitchFamily="34" charset="0"/>
                <a:cs typeface="Arial" pitchFamily="34" charset="0"/>
              </a:rPr>
              <a:t>Components or factors in attitude formation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It is considered that attitude is learned from the environment in </a:t>
            </a:r>
            <a:r>
              <a:rPr lang="en-US" smtClean="0">
                <a:latin typeface="Arial" pitchFamily="34" charset="0"/>
                <a:cs typeface="Arial" pitchFamily="34" charset="0"/>
              </a:rPr>
              <a:t>which they interact. 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9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98</TotalTime>
  <Words>204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UNIT 2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</dc:title>
  <dc:creator>LENOVO</dc:creator>
  <cp:lastModifiedBy>LENOVO</cp:lastModifiedBy>
  <cp:revision>8</cp:revision>
  <dcterms:created xsi:type="dcterms:W3CDTF">2006-08-16T00:00:00Z</dcterms:created>
  <dcterms:modified xsi:type="dcterms:W3CDTF">2020-10-22T10:55:47Z</dcterms:modified>
</cp:coreProperties>
</file>